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87" r:id="rId4"/>
    <p:sldId id="285" r:id="rId5"/>
    <p:sldId id="288" r:id="rId6"/>
    <p:sldId id="265" r:id="rId7"/>
    <p:sldId id="267" r:id="rId8"/>
    <p:sldId id="266" r:id="rId9"/>
    <p:sldId id="275" r:id="rId10"/>
    <p:sldId id="281" r:id="rId11"/>
    <p:sldId id="268" r:id="rId12"/>
    <p:sldId id="278" r:id="rId13"/>
    <p:sldId id="258" r:id="rId14"/>
    <p:sldId id="280" r:id="rId15"/>
    <p:sldId id="259" r:id="rId16"/>
    <p:sldId id="260" r:id="rId17"/>
    <p:sldId id="263" r:id="rId18"/>
    <p:sldId id="277" r:id="rId19"/>
    <p:sldId id="271" r:id="rId20"/>
    <p:sldId id="286" r:id="rId21"/>
    <p:sldId id="269" r:id="rId22"/>
    <p:sldId id="274" r:id="rId23"/>
    <p:sldId id="276" r:id="rId24"/>
    <p:sldId id="262" r:id="rId25"/>
    <p:sldId id="270" r:id="rId26"/>
    <p:sldId id="279" r:id="rId27"/>
    <p:sldId id="282" r:id="rId28"/>
    <p:sldId id="283" r:id="rId29"/>
    <p:sldId id="272" r:id="rId30"/>
    <p:sldId id="284" r:id="rId31"/>
    <p:sldId id="273" r:id="rId32"/>
    <p:sldId id="290" r:id="rId33"/>
    <p:sldId id="289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40D3A2-6355-488B-BA3C-A8EDEE8903CC}" type="datetimeFigureOut">
              <a:rPr lang="en-US" smtClean="0"/>
              <a:t>10/19/2013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BE97B8-F0EF-488A-A5DC-A52F47B7B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07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6703AB3-AF9E-4A06-8947-4D0FD6A9F9B2}" type="slidenum">
              <a:rPr lang="en-US" altLang="en-US" sz="1200" smtClean="0">
                <a:latin typeface="Tahoma" pitchFamily="34" charset="0"/>
              </a:rPr>
              <a:pPr eaLnBrk="1" hangingPunct="1"/>
              <a:t>10</a:t>
            </a:fld>
            <a:endParaRPr lang="en-US" altLang="en-US" sz="1200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FBB2153-950B-4E75-AA71-7FD1AA454966}" type="slidenum">
              <a:rPr lang="en-US" altLang="ko-KR" smtClean="0"/>
              <a:pPr eaLnBrk="1" hangingPunct="1">
                <a:spcBef>
                  <a:spcPct val="0"/>
                </a:spcBef>
              </a:pPr>
              <a:t>12</a:t>
            </a:fld>
            <a:endParaRPr lang="en-US" altLang="ko-KR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9" y="4344920"/>
            <a:ext cx="5483225" cy="41130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ko-K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FD7845B-B032-4BBF-AB3E-D0CDB201D9F3}" type="slidenum">
              <a:rPr lang="en-US" altLang="en-US" sz="1200" smtClean="0"/>
              <a:pPr/>
              <a:t>14</a:t>
            </a:fld>
            <a:endParaRPr lang="en-US" altLang="en-US" sz="1200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solidFill>
            <a:srgbClr val="FFFFFF"/>
          </a:solidFill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320"/>
            <a:ext cx="5029200" cy="411464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buClr>
                <a:schemeClr val="accent2"/>
              </a:buClr>
              <a:buFont typeface="Wingdings" pitchFamily="2" charset="2"/>
              <a:buChar char="ü"/>
            </a:pPr>
            <a:r>
              <a:rPr lang="en-US" altLang="en-US" sz="2900" b="1" smtClean="0"/>
              <a:t>Chronological Age</a:t>
            </a:r>
            <a:r>
              <a:rPr lang="en-US" altLang="en-US" sz="2900" smtClean="0"/>
              <a:t> – age in years</a:t>
            </a:r>
          </a:p>
          <a:p>
            <a:pPr lvl="1">
              <a:buClr>
                <a:schemeClr val="accent2"/>
              </a:buClr>
              <a:buFont typeface="Wingdings" pitchFamily="2" charset="2"/>
              <a:buChar char="ü"/>
            </a:pPr>
            <a:r>
              <a:rPr lang="en-US" altLang="en-US" sz="2500" smtClean="0"/>
              <a:t>Determining adulthood by age (18/21)</a:t>
            </a:r>
          </a:p>
          <a:p>
            <a:pPr lvl="1">
              <a:buClr>
                <a:schemeClr val="accent2"/>
              </a:buClr>
              <a:buFont typeface="Wingdings" pitchFamily="2" charset="2"/>
              <a:buChar char="ü"/>
            </a:pPr>
            <a:r>
              <a:rPr lang="en-US" altLang="en-US" sz="2500" smtClean="0"/>
              <a:t>Determining old age by years (65)</a:t>
            </a:r>
          </a:p>
          <a:p>
            <a:pPr>
              <a:buClr>
                <a:schemeClr val="accent2"/>
              </a:buClr>
              <a:buFont typeface="Wingdings" pitchFamily="2" charset="2"/>
              <a:buChar char="ü"/>
            </a:pPr>
            <a:r>
              <a:rPr lang="en-US" altLang="en-US" sz="2900" b="1" smtClean="0"/>
              <a:t>Social Age- </a:t>
            </a:r>
            <a:r>
              <a:rPr lang="en-US" altLang="en-US" sz="2900" smtClean="0"/>
              <a:t>age by roles</a:t>
            </a:r>
            <a:r>
              <a:rPr lang="en-US" altLang="en-US" sz="2900" b="1" smtClean="0"/>
              <a:t> </a:t>
            </a:r>
          </a:p>
          <a:p>
            <a:pPr>
              <a:buClr>
                <a:schemeClr val="accent2"/>
              </a:buClr>
              <a:buFont typeface="Wingdings" pitchFamily="2" charset="2"/>
              <a:buChar char="ü"/>
            </a:pPr>
            <a:r>
              <a:rPr lang="en-US" altLang="en-US" sz="2900" b="1" smtClean="0"/>
              <a:t>Functional Age</a:t>
            </a:r>
            <a:r>
              <a:rPr lang="en-US" altLang="en-US" sz="2900" smtClean="0"/>
              <a:t> – age by physical abilities</a:t>
            </a:r>
          </a:p>
          <a:p>
            <a:pPr lvl="1">
              <a:buClr>
                <a:schemeClr val="accent2"/>
              </a:buClr>
              <a:buFont typeface="Wingdings" pitchFamily="2" charset="2"/>
              <a:buChar char="ü"/>
            </a:pPr>
            <a:r>
              <a:rPr lang="en-US" altLang="en-US" sz="2500" smtClean="0"/>
              <a:t>Measuring ability/disability</a:t>
            </a:r>
          </a:p>
          <a:p>
            <a:pPr>
              <a:buClr>
                <a:schemeClr val="accent2"/>
              </a:buClr>
              <a:buFont typeface="Wingdings" pitchFamily="2" charset="2"/>
              <a:buChar char="ü"/>
            </a:pPr>
            <a:r>
              <a:rPr lang="en-US" altLang="en-US" sz="2900" b="1" smtClean="0"/>
              <a:t>Subjective Age </a:t>
            </a:r>
            <a:r>
              <a:rPr lang="en-US" altLang="en-US" sz="2900" smtClean="0"/>
              <a:t>– “you’re as young as you feel” </a:t>
            </a:r>
            <a:endParaRPr lang="en-US" altLang="en-US" sz="2900" b="1" smtClean="0"/>
          </a:p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ea typeface="굴림" pitchFamily="34" charset="-127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FEECC5C-EC1B-4CA7-97CE-087BE27D72FD}" type="slidenum">
              <a:rPr lang="en-US" altLang="ko-KR" smtClean="0"/>
              <a:pPr eaLnBrk="1" hangingPunct="1">
                <a:spcBef>
                  <a:spcPct val="0"/>
                </a:spcBef>
              </a:pPr>
              <a:t>23</a:t>
            </a:fld>
            <a:endParaRPr lang="en-US" altLang="ko-KR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320"/>
            <a:ext cx="5029200" cy="41146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u="sng" smtClean="0">
                <a:ea typeface="굴림" pitchFamily="34" charset="-127"/>
              </a:rPr>
              <a:t>Slide 5  Percentage of Population Age 65+ by State</a:t>
            </a:r>
          </a:p>
          <a:p>
            <a:pPr eaLnBrk="1" hangingPunct="1"/>
            <a:r>
              <a:rPr lang="en-US" altLang="ko-KR" smtClean="0">
                <a:ea typeface="굴림" pitchFamily="34" charset="-127"/>
              </a:rPr>
              <a:t>Here is the breakdown of the 65+ population by State…. (Older Americans 2000: Key Indicators of Well-Being, page 3)</a:t>
            </a:r>
          </a:p>
          <a:p>
            <a:pPr eaLnBrk="1" hangingPunct="1"/>
            <a:endParaRPr lang="en-US" altLang="ko-KR" smtClean="0">
              <a:ea typeface="굴림" pitchFamily="34" charset="-127"/>
            </a:endParaRPr>
          </a:p>
          <a:p>
            <a:pPr eaLnBrk="1" hangingPunct="1"/>
            <a:r>
              <a:rPr lang="en-US" altLang="ko-KR" smtClean="0">
                <a:ea typeface="굴림" pitchFamily="34" charset="-127"/>
              </a:rPr>
              <a:t>Proportion is not the Ns</a:t>
            </a:r>
          </a:p>
          <a:p>
            <a:pPr eaLnBrk="1" hangingPunct="1"/>
            <a:r>
              <a:rPr lang="en-US" altLang="ko-KR" smtClean="0">
                <a:ea typeface="굴림" pitchFamily="34" charset="-127"/>
              </a:rPr>
              <a:t>NE oldest then midwest and south. Young migrate out.</a:t>
            </a:r>
          </a:p>
          <a:p>
            <a:pPr eaLnBrk="1" hangingPunct="1"/>
            <a:r>
              <a:rPr lang="en-US" altLang="ko-KR" smtClean="0">
                <a:ea typeface="굴림" pitchFamily="34" charset="-127"/>
              </a:rPr>
              <a:t>CA=4m</a:t>
            </a:r>
          </a:p>
          <a:p>
            <a:pPr eaLnBrk="1" hangingPunct="1"/>
            <a:r>
              <a:rPr lang="en-US" altLang="ko-KR" smtClean="0">
                <a:ea typeface="굴림" pitchFamily="34" charset="-127"/>
              </a:rPr>
              <a:t>FL=3m</a:t>
            </a:r>
          </a:p>
          <a:p>
            <a:pPr eaLnBrk="1" hangingPunct="1"/>
            <a:r>
              <a:rPr lang="en-US" altLang="ko-KR" smtClean="0">
                <a:ea typeface="굴림" pitchFamily="34" charset="-127"/>
              </a:rPr>
              <a:t>NY=2.5m</a:t>
            </a:r>
          </a:p>
          <a:p>
            <a:pPr eaLnBrk="1" hangingPunct="1"/>
            <a:r>
              <a:rPr lang="en-US" altLang="ko-KR" smtClean="0">
                <a:ea typeface="굴림" pitchFamily="34" charset="-127"/>
              </a:rPr>
              <a:t>PN=2m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ea typeface="굴림" pitchFamily="34" charset="-127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86F21DF-5E1E-4D19-8196-9598552973A8}" type="slidenum">
              <a:rPr lang="en-US" altLang="en-US" sz="1200" smtClean="0">
                <a:latin typeface="Tahoma" pitchFamily="34" charset="0"/>
              </a:rPr>
              <a:pPr eaLnBrk="1" hangingPunct="1"/>
              <a:t>27</a:t>
            </a:fld>
            <a:endParaRPr lang="en-US" altLang="en-US" sz="1200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b="1" smtClean="0">
                <a:latin typeface="Arial Narrow" pitchFamily="34" charset="0"/>
                <a:cs typeface="Tahoma" pitchFamily="34" charset="0"/>
              </a:rPr>
              <a:t>Similarity of experience within age groups</a:t>
            </a:r>
            <a:r>
              <a:rPr lang="en-US" altLang="en-US" smtClean="0">
                <a:solidFill>
                  <a:schemeClr val="hlink"/>
                </a:solidFill>
                <a:latin typeface="Arial Narrow" pitchFamily="34" charset="0"/>
              </a:rPr>
              <a:t>“ . . . those born at the same time, may </a:t>
            </a:r>
            <a:r>
              <a:rPr lang="en-US" altLang="en-US" b="1" smtClean="0">
                <a:solidFill>
                  <a:schemeClr val="hlink"/>
                </a:solidFill>
                <a:latin typeface="Arial Narrow" pitchFamily="34" charset="0"/>
              </a:rPr>
              <a:t>share similar formative experiences </a:t>
            </a:r>
            <a:r>
              <a:rPr lang="en-US" altLang="en-US" smtClean="0">
                <a:solidFill>
                  <a:schemeClr val="hlink"/>
                </a:solidFill>
                <a:latin typeface="Arial Narrow" pitchFamily="34" charset="0"/>
              </a:rPr>
              <a:t>that coalesce into a ‘natural’ </a:t>
            </a:r>
            <a:r>
              <a:rPr lang="en-US" altLang="en-US" b="1" smtClean="0">
                <a:solidFill>
                  <a:schemeClr val="hlink"/>
                </a:solidFill>
                <a:latin typeface="Arial Narrow" pitchFamily="34" charset="0"/>
              </a:rPr>
              <a:t>view of the world</a:t>
            </a:r>
            <a:r>
              <a:rPr lang="en-US" altLang="en-US" smtClean="0">
                <a:solidFill>
                  <a:schemeClr val="hlink"/>
                </a:solidFill>
                <a:latin typeface="Arial Narrow" pitchFamily="34" charset="0"/>
              </a:rPr>
              <a:t>. This natural view stays with the individual throughout their lives and is the </a:t>
            </a:r>
            <a:r>
              <a:rPr lang="en-US" altLang="en-US" b="1" smtClean="0">
                <a:solidFill>
                  <a:schemeClr val="hlink"/>
                </a:solidFill>
                <a:latin typeface="Arial Narrow" pitchFamily="34" charset="0"/>
              </a:rPr>
              <a:t>anchor against which later experiences are        interpreted</a:t>
            </a:r>
            <a:r>
              <a:rPr lang="en-US" altLang="en-US" smtClean="0">
                <a:solidFill>
                  <a:schemeClr val="hlink"/>
                </a:solidFill>
                <a:latin typeface="Arial Narrow" pitchFamily="34" charset="0"/>
              </a:rPr>
              <a:t>.”</a:t>
            </a:r>
          </a:p>
          <a:p>
            <a:pPr eaLnBrk="1" hangingPunct="1"/>
            <a:r>
              <a:rPr lang="en-US" altLang="en-US" smtClean="0">
                <a:solidFill>
                  <a:schemeClr val="hlink"/>
                </a:solidFill>
                <a:latin typeface="Tahoma" pitchFamily="34" charset="0"/>
              </a:rPr>
              <a:t>         </a:t>
            </a:r>
            <a:r>
              <a:rPr lang="en-US" altLang="en-US" sz="800" smtClean="0">
                <a:latin typeface="Tahoma" pitchFamily="34" charset="0"/>
              </a:rPr>
              <a:t>Scott (2000, p. 356); Mannheim (1952 [1928])</a:t>
            </a:r>
          </a:p>
          <a:p>
            <a:endParaRPr lang="en-US" alt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0D9435D-87E5-4C60-9B2C-F315C64B5852}" type="slidenum">
              <a:rPr lang="en-US" altLang="en-US" sz="1200" smtClean="0"/>
              <a:pPr/>
              <a:t>32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643F-B424-4DE0-BBC6-4D20543C1977}" type="datetimeFigureOut">
              <a:rPr lang="en-US" smtClean="0"/>
              <a:t>10/19/2013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6E9BE-6B79-4716-951F-F0D11D418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115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643F-B424-4DE0-BBC6-4D20543C1977}" type="datetimeFigureOut">
              <a:rPr lang="en-US" smtClean="0"/>
              <a:t>10/19/2013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6E9BE-6B79-4716-951F-F0D11D418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149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643F-B424-4DE0-BBC6-4D20543C1977}" type="datetimeFigureOut">
              <a:rPr lang="en-US" smtClean="0"/>
              <a:t>10/19/2013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6E9BE-6B79-4716-951F-F0D11D418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152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643F-B424-4DE0-BBC6-4D20543C1977}" type="datetimeFigureOut">
              <a:rPr lang="en-US" smtClean="0"/>
              <a:t>10/19/2013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6E9BE-6B79-4716-951F-F0D11D418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133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D1DAA-C9CF-442B-B70E-5DBA2B57CE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578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rgbClr val="0070C0"/>
                </a:solidFill>
              </a:defRPr>
            </a:lvl1pPr>
            <a:lvl2pPr>
              <a:defRPr sz="3600">
                <a:solidFill>
                  <a:srgbClr val="0070C0"/>
                </a:solidFill>
              </a:defRPr>
            </a:lvl2pPr>
            <a:lvl3pPr>
              <a:defRPr sz="3200">
                <a:solidFill>
                  <a:srgbClr val="0070C0"/>
                </a:solidFill>
              </a:defRPr>
            </a:lvl3pPr>
            <a:lvl4pPr>
              <a:defRPr sz="2800">
                <a:solidFill>
                  <a:srgbClr val="0070C0"/>
                </a:solidFill>
              </a:defRPr>
            </a:lvl4pPr>
            <a:lvl5pPr>
              <a:defRPr sz="2800"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643F-B424-4DE0-BBC6-4D20543C1977}" type="datetimeFigureOut">
              <a:rPr lang="en-US" smtClean="0"/>
              <a:t>10/19/2013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6E9BE-6B79-4716-951F-F0D11D418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035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643F-B424-4DE0-BBC6-4D20543C1977}" type="datetimeFigureOut">
              <a:rPr lang="en-US" smtClean="0"/>
              <a:t>10/19/2013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6E9BE-6B79-4716-951F-F0D11D418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774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643F-B424-4DE0-BBC6-4D20543C1977}" type="datetimeFigureOut">
              <a:rPr lang="en-US" smtClean="0"/>
              <a:t>10/19/2013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6E9BE-6B79-4716-951F-F0D11D418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39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643F-B424-4DE0-BBC6-4D20543C1977}" type="datetimeFigureOut">
              <a:rPr lang="en-US" smtClean="0"/>
              <a:t>10/19/2013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6E9BE-6B79-4716-951F-F0D11D418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595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643F-B424-4DE0-BBC6-4D20543C1977}" type="datetimeFigureOut">
              <a:rPr lang="en-US" smtClean="0"/>
              <a:t>10/19/2013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6E9BE-6B79-4716-951F-F0D11D418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178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643F-B424-4DE0-BBC6-4D20543C1977}" type="datetimeFigureOut">
              <a:rPr lang="en-US" smtClean="0"/>
              <a:t>10/19/2013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6E9BE-6B79-4716-951F-F0D11D418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93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643F-B424-4DE0-BBC6-4D20543C1977}" type="datetimeFigureOut">
              <a:rPr lang="en-US" smtClean="0"/>
              <a:t>10/19/2013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6E9BE-6B79-4716-951F-F0D11D418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379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643F-B424-4DE0-BBC6-4D20543C1977}" type="datetimeFigureOut">
              <a:rPr lang="en-US" smtClean="0"/>
              <a:t>10/19/2013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6E9BE-6B79-4716-951F-F0D11D418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290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27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7643F-B424-4DE0-BBC6-4D20543C1977}" type="datetimeFigureOut">
              <a:rPr lang="en-US" smtClean="0"/>
              <a:t>10/19/2013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6E9BE-6B79-4716-951F-F0D11D418993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28600"/>
            <a:ext cx="1219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1378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3.emf"/><Relationship Id="rId5" Type="http://schemas.openxmlformats.org/officeDocument/2006/relationships/image" Target="../media/image11.emf"/><Relationship Id="rId10" Type="http://schemas.openxmlformats.org/officeDocument/2006/relationships/oleObject" Target="../embeddings/Microsoft_Excel_97-2003_Worksheet3.xls"/><Relationship Id="rId4" Type="http://schemas.openxmlformats.org/officeDocument/2006/relationships/oleObject" Target="../embeddings/Microsoft_Excel_97-2003_Worksheet1.xls"/><Relationship Id="rId9" Type="http://schemas.openxmlformats.org/officeDocument/2006/relationships/oleObject" Target="../embeddings/oleObject3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zqfFrCUrEbY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dWUw3ZLrJ08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“The Demographics of Aging:  When Statistics Don’t Lie” 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86200"/>
            <a:ext cx="8305800" cy="2133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Professor </a:t>
            </a:r>
            <a:r>
              <a:rPr lang="en-US" b="1" dirty="0" err="1" smtClean="0">
                <a:solidFill>
                  <a:srgbClr val="00B0F0"/>
                </a:solidFill>
              </a:rPr>
              <a:t>Lené</a:t>
            </a:r>
            <a:r>
              <a:rPr lang="en-US" b="1" dirty="0" smtClean="0">
                <a:solidFill>
                  <a:srgbClr val="00B0F0"/>
                </a:solidFill>
              </a:rPr>
              <a:t> Levy-Storms</a:t>
            </a:r>
          </a:p>
          <a:p>
            <a:r>
              <a:rPr lang="en-US" sz="2800" dirty="0" smtClean="0">
                <a:solidFill>
                  <a:srgbClr val="00B0F0"/>
                </a:solidFill>
              </a:rPr>
              <a:t>Gerontology Interdisciplinary Minor (GIM)</a:t>
            </a:r>
          </a:p>
          <a:p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smtClean="0">
                <a:solidFill>
                  <a:srgbClr val="00B0F0"/>
                </a:solidFill>
              </a:rPr>
              <a:t>&amp; </a:t>
            </a:r>
          </a:p>
          <a:p>
            <a:r>
              <a:rPr lang="en-US" sz="2800" dirty="0" smtClean="0">
                <a:solidFill>
                  <a:srgbClr val="00B0F0"/>
                </a:solidFill>
              </a:rPr>
              <a:t>The Gerontology &amp; Geriatrics Interest Group (GIG) Team</a:t>
            </a:r>
            <a:endParaRPr lang="en-US" sz="2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80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6911975" cy="1176337"/>
          </a:xfrm>
        </p:spPr>
        <p:txBody>
          <a:bodyPr/>
          <a:lstStyle/>
          <a:p>
            <a:r>
              <a:rPr lang="en-US" altLang="en-US" dirty="0" smtClean="0">
                <a:latin typeface="Comic Sans MS" pitchFamily="66" charset="0"/>
              </a:rPr>
              <a:t>Madame Jeanne </a:t>
            </a:r>
            <a:r>
              <a:rPr lang="en-US" altLang="en-US" dirty="0" err="1" smtClean="0">
                <a:latin typeface="Comic Sans MS" pitchFamily="66" charset="0"/>
              </a:rPr>
              <a:t>Calmont</a:t>
            </a:r>
            <a:endParaRPr lang="en-US" altLang="en-US" dirty="0" smtClean="0">
              <a:latin typeface="Comic Sans MS" pitchFamily="66" charset="0"/>
            </a:endParaRPr>
          </a:p>
        </p:txBody>
      </p:sp>
      <p:pic>
        <p:nvPicPr>
          <p:cNvPr id="36867" name="Picture 3" descr="8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85900" y="1981200"/>
            <a:ext cx="6172200" cy="3908425"/>
          </a:xfrm>
        </p:spPr>
      </p:pic>
    </p:spTree>
    <p:extLst>
      <p:ext uri="{BB962C8B-B14F-4D97-AF65-F5344CB8AC3E}">
        <p14:creationId xmlns:p14="http://schemas.microsoft.com/office/powerpoint/2010/main" val="90493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“Elevator” Facts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u="sng" dirty="0" smtClean="0"/>
              <a:t>NOW: </a:t>
            </a:r>
            <a:r>
              <a:rPr lang="en-US" sz="2400" dirty="0" smtClean="0"/>
              <a:t>Over </a:t>
            </a:r>
            <a:r>
              <a:rPr lang="en-US" sz="2400" dirty="0"/>
              <a:t>one in every eight, or 13.3%, of the population is an older American</a:t>
            </a:r>
            <a:r>
              <a:rPr lang="en-US" sz="2400" dirty="0" smtClean="0"/>
              <a:t>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ko-KR" sz="2400" u="sng" dirty="0" smtClean="0">
                <a:ea typeface="굴림" pitchFamily="34" charset="-127"/>
              </a:rPr>
              <a:t>PROJECTED: </a:t>
            </a:r>
            <a:r>
              <a:rPr lang="en-US" altLang="ko-KR" sz="2400" dirty="0" smtClean="0">
                <a:ea typeface="굴림" pitchFamily="34" charset="-127"/>
              </a:rPr>
              <a:t>By </a:t>
            </a:r>
            <a:r>
              <a:rPr lang="en-US" altLang="ko-KR" sz="2400" dirty="0">
                <a:ea typeface="굴림" pitchFamily="34" charset="-127"/>
              </a:rPr>
              <a:t>2030: Almost 1/5 (19%) of Americans will be over 65 </a:t>
            </a:r>
            <a:r>
              <a:rPr lang="en-US" altLang="ko-KR" sz="2400" dirty="0" smtClean="0">
                <a:ea typeface="굴림" pitchFamily="34" charset="-127"/>
              </a:rPr>
              <a:t>– look like Florida</a:t>
            </a:r>
            <a:endParaRPr lang="en-US" altLang="ko-KR" sz="2400" dirty="0">
              <a:ea typeface="굴림" pitchFamily="34" charset="-127"/>
            </a:endParaRPr>
          </a:p>
          <a:p>
            <a:r>
              <a:rPr lang="en-US" sz="2400" u="sng" dirty="0"/>
              <a:t>NOW: </a:t>
            </a:r>
            <a:r>
              <a:rPr lang="en-US" sz="2400" dirty="0" smtClean="0"/>
              <a:t>Persons </a:t>
            </a:r>
            <a:r>
              <a:rPr lang="en-US" sz="2400" dirty="0"/>
              <a:t>reaching age 65 have an average life expectancy of an additional 19.2 years (20.4 years for females and 17.8 years for males</a:t>
            </a:r>
            <a:r>
              <a:rPr lang="en-US" sz="2400" dirty="0" smtClean="0"/>
              <a:t>).</a:t>
            </a:r>
          </a:p>
          <a:p>
            <a:r>
              <a:rPr lang="en-US" sz="2400" u="sng" dirty="0" smtClean="0"/>
              <a:t>Baby Boomers</a:t>
            </a:r>
            <a:r>
              <a:rPr lang="en-US" sz="2400" dirty="0" smtClean="0"/>
              <a:t>: 1945-1964--</a:t>
            </a:r>
            <a:r>
              <a:rPr lang="en-US" altLang="en-US" sz="2400" dirty="0"/>
              <a:t> Every eight seconds a baby boomer turns 50 (U.S. Census Bureau, 1996</a:t>
            </a:r>
            <a:r>
              <a:rPr lang="en-US" altLang="en-US" sz="2400" dirty="0" smtClean="0"/>
              <a:t>)</a:t>
            </a:r>
          </a:p>
          <a:p>
            <a:r>
              <a:rPr lang="en-US" sz="2400" u="sng" dirty="0"/>
              <a:t>NOW: </a:t>
            </a:r>
            <a:r>
              <a:rPr lang="en-US" sz="2400" dirty="0" smtClean="0"/>
              <a:t>The </a:t>
            </a:r>
            <a:r>
              <a:rPr lang="en-US" sz="2400" dirty="0"/>
              <a:t>number of people today aged 60 and over has doubled since 1980. </a:t>
            </a:r>
            <a:endParaRPr lang="en-US" sz="2400" dirty="0" smtClean="0"/>
          </a:p>
          <a:p>
            <a:r>
              <a:rPr lang="en-US" altLang="ko-KR" sz="2400" u="sng" dirty="0">
                <a:ea typeface="굴림" pitchFamily="34" charset="-127"/>
              </a:rPr>
              <a:t>PROJECTED: </a:t>
            </a:r>
            <a:r>
              <a:rPr lang="en-US" sz="2400" dirty="0" smtClean="0"/>
              <a:t>The </a:t>
            </a:r>
            <a:r>
              <a:rPr lang="en-US" sz="2400" dirty="0"/>
              <a:t>number of people aged 80 years will almost quadruple to 395 million between now and 2050. </a:t>
            </a:r>
            <a:endParaRPr lang="en-US" altLang="en-US" sz="2400" dirty="0"/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923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ko-KR" b="1" smtClean="0">
                <a:ea typeface="굴림" pitchFamily="34" charset="-127"/>
              </a:rPr>
              <a:t>BOOM!!!……..</a:t>
            </a:r>
            <a:r>
              <a:rPr lang="en-US" altLang="ko-KR" sz="2800" b="1" smtClean="0">
                <a:ea typeface="굴림" pitchFamily="34" charset="-127"/>
              </a:rPr>
              <a:t>Boom!!!</a:t>
            </a:r>
            <a:endParaRPr lang="en-US" altLang="ko-KR" b="1" smtClean="0">
              <a:ea typeface="굴림" pitchFamily="34" charset="-127"/>
            </a:endParaRPr>
          </a:p>
        </p:txBody>
      </p:sp>
      <p:sp>
        <p:nvSpPr>
          <p:cNvPr id="31747" name="내용 개체 틀 6"/>
          <p:cNvSpPr>
            <a:spLocks noGrp="1"/>
          </p:cNvSpPr>
          <p:nvPr>
            <p:ph sz="quarter" idx="1"/>
          </p:nvPr>
        </p:nvSpPr>
        <p:spPr>
          <a:xfrm>
            <a:off x="612775" y="1524000"/>
            <a:ext cx="8153400" cy="4572000"/>
          </a:xfrm>
        </p:spPr>
        <p:txBody>
          <a:bodyPr/>
          <a:lstStyle/>
          <a:p>
            <a:pPr eaLnBrk="1" hangingPunct="1"/>
            <a:endParaRPr lang="ko-KR" altLang="en-US" smtClean="0"/>
          </a:p>
        </p:txBody>
      </p:sp>
      <p:pic>
        <p:nvPicPr>
          <p:cNvPr id="31748" name="Picture 4" descr="boomerscr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7010400" cy="40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4038600" y="5715000"/>
            <a:ext cx="4191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b="0" dirty="0">
                <a:latin typeface="+mn-lt"/>
                <a:ea typeface="굴림" charset="-127"/>
              </a:rPr>
              <a:t>Source: </a:t>
            </a:r>
            <a:r>
              <a:rPr lang="en-US" altLang="ko-KR" b="0" dirty="0" err="1">
                <a:latin typeface="+mn-lt"/>
                <a:ea typeface="굴림" charset="-127"/>
              </a:rPr>
              <a:t>Jil</a:t>
            </a:r>
            <a:r>
              <a:rPr lang="en-US" altLang="ko-KR" b="0" dirty="0">
                <a:latin typeface="+mn-lt"/>
                <a:ea typeface="굴림" charset="-127"/>
              </a:rPr>
              <a:t> </a:t>
            </a:r>
            <a:r>
              <a:rPr lang="en-US" altLang="ko-KR" b="0" dirty="0" err="1">
                <a:latin typeface="+mn-lt"/>
                <a:ea typeface="굴림" charset="-127"/>
              </a:rPr>
              <a:t>Quadagno</a:t>
            </a:r>
            <a:r>
              <a:rPr lang="en-US" altLang="ko-KR" b="0" dirty="0">
                <a:latin typeface="+mn-lt"/>
                <a:ea typeface="굴림" charset="-127"/>
              </a:rPr>
              <a:t>, 3rd ed., 2004, p.82</a:t>
            </a:r>
          </a:p>
        </p:txBody>
      </p:sp>
    </p:spTree>
    <p:extLst>
      <p:ext uri="{BB962C8B-B14F-4D97-AF65-F5344CB8AC3E}">
        <p14:creationId xmlns:p14="http://schemas.microsoft.com/office/powerpoint/2010/main" val="194217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AGING 101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Age is only a number</a:t>
            </a:r>
          </a:p>
          <a:p>
            <a:pPr lvl="1"/>
            <a:r>
              <a:rPr lang="en-US" dirty="0" smtClean="0"/>
              <a:t>Functional, psychological, social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/>
              <a:t>65 and older is arbitrary</a:t>
            </a:r>
          </a:p>
          <a:p>
            <a:pPr lvl="1"/>
            <a:r>
              <a:rPr lang="en-US" dirty="0" smtClean="0"/>
              <a:t>Policy</a:t>
            </a:r>
          </a:p>
          <a:p>
            <a:r>
              <a:rPr lang="en-US" dirty="0" smtClean="0"/>
              <a:t>Growth of 65+ population</a:t>
            </a:r>
          </a:p>
          <a:p>
            <a:r>
              <a:rPr lang="en-US" dirty="0" smtClean="0"/>
              <a:t>Projections of 65+ populations</a:t>
            </a:r>
          </a:p>
          <a:p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11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altLang="en-US" sz="4800" b="1" dirty="0" smtClean="0">
                <a:solidFill>
                  <a:srgbClr val="0070C0"/>
                </a:solidFill>
              </a:rPr>
              <a:t>Definitions of Age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066800" y="1905000"/>
            <a:ext cx="7543800" cy="4648200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</a:pPr>
            <a:r>
              <a:rPr lang="en-US" altLang="en-US" sz="4000" dirty="0" smtClean="0">
                <a:solidFill>
                  <a:srgbClr val="0070C0"/>
                </a:solidFill>
              </a:rPr>
              <a:t>Chronological Age </a:t>
            </a:r>
          </a:p>
          <a:p>
            <a:pPr>
              <a:buClr>
                <a:schemeClr val="accent2"/>
              </a:buClr>
            </a:pPr>
            <a:r>
              <a:rPr lang="en-US" altLang="en-US" sz="4000" dirty="0" smtClean="0">
                <a:solidFill>
                  <a:srgbClr val="0070C0"/>
                </a:solidFill>
              </a:rPr>
              <a:t>Social Age</a:t>
            </a:r>
          </a:p>
          <a:p>
            <a:pPr>
              <a:buClr>
                <a:schemeClr val="accent2"/>
              </a:buClr>
            </a:pPr>
            <a:r>
              <a:rPr lang="en-US" altLang="en-US" sz="4000" dirty="0" smtClean="0">
                <a:solidFill>
                  <a:srgbClr val="0070C0"/>
                </a:solidFill>
              </a:rPr>
              <a:t>Functional Age </a:t>
            </a:r>
          </a:p>
          <a:p>
            <a:pPr>
              <a:buClr>
                <a:schemeClr val="accent2"/>
              </a:buClr>
            </a:pPr>
            <a:r>
              <a:rPr lang="en-US" altLang="en-US" sz="4000" dirty="0" smtClean="0">
                <a:solidFill>
                  <a:srgbClr val="0070C0"/>
                </a:solidFill>
              </a:rPr>
              <a:t>Subjective Age</a:t>
            </a:r>
          </a:p>
        </p:txBody>
      </p:sp>
    </p:spTree>
    <p:extLst>
      <p:ext uri="{BB962C8B-B14F-4D97-AF65-F5344CB8AC3E}">
        <p14:creationId xmlns:p14="http://schemas.microsoft.com/office/powerpoint/2010/main" val="1654841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7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“Statistics Don’t Lie”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Number “soup”</a:t>
            </a:r>
          </a:p>
          <a:p>
            <a:pPr lvl="1"/>
            <a:r>
              <a:rPr lang="en-US" dirty="0" smtClean="0"/>
              <a:t>Number</a:t>
            </a:r>
          </a:p>
          <a:p>
            <a:pPr lvl="1"/>
            <a:r>
              <a:rPr lang="en-US" dirty="0" smtClean="0"/>
              <a:t>Proportion</a:t>
            </a:r>
          </a:p>
          <a:p>
            <a:pPr lvl="1"/>
            <a:r>
              <a:rPr lang="en-US" dirty="0" smtClean="0"/>
              <a:t>Rate</a:t>
            </a:r>
          </a:p>
          <a:p>
            <a:r>
              <a:rPr lang="en-US" dirty="0" smtClean="0"/>
              <a:t>Incomplete picture of aging population from numbers alone</a:t>
            </a:r>
          </a:p>
          <a:p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19200"/>
            <a:ext cx="2238375" cy="3461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018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Total Population Growth </a:t>
            </a:r>
            <a:br>
              <a:rPr lang="en-US" dirty="0" smtClean="0"/>
            </a:br>
            <a:r>
              <a:rPr lang="en-US" dirty="0" smtClean="0"/>
              <a:t>in Numbers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354" y="1600200"/>
            <a:ext cx="4435292" cy="4525963"/>
          </a:xfrm>
        </p:spPr>
      </p:pic>
      <p:sp>
        <p:nvSpPr>
          <p:cNvPr id="5" name="Rectangle 4"/>
          <p:cNvSpPr/>
          <p:nvPr/>
        </p:nvSpPr>
        <p:spPr>
          <a:xfrm>
            <a:off x="685800" y="6384897"/>
            <a:ext cx="861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Source: http</a:t>
            </a:r>
            <a:r>
              <a:rPr lang="en-US" dirty="0"/>
              <a:t>://en.wikipedia.org/wiki/File:World-Population-1800-2100.svg</a:t>
            </a:r>
          </a:p>
        </p:txBody>
      </p:sp>
    </p:spTree>
    <p:extLst>
      <p:ext uri="{BB962C8B-B14F-4D97-AF65-F5344CB8AC3E}">
        <p14:creationId xmlns:p14="http://schemas.microsoft.com/office/powerpoint/2010/main" val="379124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“Statistics Don’t Lie”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/>
              <a:t>Brainstorm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Number “soup”</a:t>
            </a:r>
          </a:p>
          <a:p>
            <a:pPr lvl="1"/>
            <a:r>
              <a:rPr lang="en-US" dirty="0" smtClean="0"/>
              <a:t>Number</a:t>
            </a:r>
          </a:p>
          <a:p>
            <a:pPr lvl="1"/>
            <a:r>
              <a:rPr lang="en-US" dirty="0" smtClean="0"/>
              <a:t>Proportion</a:t>
            </a:r>
          </a:p>
          <a:p>
            <a:pPr lvl="1"/>
            <a:r>
              <a:rPr lang="en-US" dirty="0" smtClean="0"/>
              <a:t>Rate</a:t>
            </a:r>
          </a:p>
          <a:p>
            <a:r>
              <a:rPr lang="en-US" dirty="0" smtClean="0"/>
              <a:t>Incomplete picture of aging population from numbers alone</a:t>
            </a:r>
          </a:p>
          <a:p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19200"/>
            <a:ext cx="2238375" cy="3461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753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제목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ko-KR" sz="3600" b="1" dirty="0" smtClean="0">
                <a:ea typeface="굴림" pitchFamily="34" charset="-127"/>
              </a:rPr>
              <a:t>The USA: Two Population Pyramids </a:t>
            </a:r>
            <a:endParaRPr lang="ko-KR" altLang="en-US" sz="3600" dirty="0" smtClean="0"/>
          </a:p>
        </p:txBody>
      </p:sp>
      <p:pic>
        <p:nvPicPr>
          <p:cNvPr id="17411" name="Picture 3" descr="Successful aging chart for JoAnn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1600200"/>
            <a:ext cx="6324600" cy="4876800"/>
          </a:xfrm>
          <a:noFill/>
        </p:spPr>
      </p:pic>
    </p:spTree>
    <p:extLst>
      <p:ext uri="{BB962C8B-B14F-4D97-AF65-F5344CB8AC3E}">
        <p14:creationId xmlns:p14="http://schemas.microsoft.com/office/powerpoint/2010/main" val="330740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2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4953000" cy="609600"/>
          </a:xfrm>
        </p:spPr>
        <p:txBody>
          <a:bodyPr>
            <a:normAutofit/>
          </a:bodyPr>
          <a:lstStyle/>
          <a:p>
            <a:pPr algn="l"/>
            <a:r>
              <a:rPr lang="en-US" altLang="en-US" sz="3200" b="1" dirty="0" smtClean="0">
                <a:solidFill>
                  <a:srgbClr val="0070C0"/>
                </a:solidFill>
                <a:cs typeface="Times New Roman" pitchFamily="18" charset="0"/>
              </a:rPr>
              <a:t>Number of Older Americans</a:t>
            </a:r>
          </a:p>
        </p:txBody>
      </p:sp>
      <p:pic>
        <p:nvPicPr>
          <p:cNvPr id="15364" name="Picture 2" descr="Graph showing population age 65 and over and age 85 and over for selected years 1900-2010 and projected 202-20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973138"/>
            <a:ext cx="7277100" cy="571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176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ACKNOWLEDGEMENTS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2209800"/>
            <a:ext cx="7010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Brittany Barba &amp; </a:t>
            </a:r>
            <a:r>
              <a:rPr lang="en-US" sz="3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Lia</a:t>
            </a:r>
            <a:r>
              <a:rPr lang="en-US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Watai</a:t>
            </a:r>
            <a:r>
              <a:rPr lang="en-US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Marshall</a:t>
            </a:r>
          </a:p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Office of Instructional Development</a:t>
            </a:r>
          </a:p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3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Luskin</a:t>
            </a:r>
            <a:r>
              <a:rPr lang="en-US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School of Public Affairs</a:t>
            </a:r>
          </a:p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Special thanks to Dr. Todd </a:t>
            </a:r>
            <a:r>
              <a:rPr lang="en-US" sz="3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Franke</a:t>
            </a:r>
            <a:r>
              <a:rPr lang="en-US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</a:t>
            </a:r>
          </a:p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Social Welfare Department </a:t>
            </a:r>
            <a:endParaRPr lang="en-US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978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6295757"/>
              </p:ext>
            </p:extLst>
          </p:nvPr>
        </p:nvGraphicFramePr>
        <p:xfrm>
          <a:off x="304800" y="1371600"/>
          <a:ext cx="8217354" cy="188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Worksheet" r:id="rId4" imgW="5229295" imgH="1200125" progId="Excel.Sheet.8">
                  <p:embed/>
                </p:oleObj>
              </mc:Choice>
              <mc:Fallback>
                <p:oleObj name="Worksheet" r:id="rId4" imgW="5229295" imgH="12001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4800" y="1371600"/>
                        <a:ext cx="8217354" cy="1885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8994031"/>
              </p:ext>
            </p:extLst>
          </p:nvPr>
        </p:nvGraphicFramePr>
        <p:xfrm>
          <a:off x="304800" y="3657600"/>
          <a:ext cx="8305800" cy="10438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Worksheet" r:id="rId7" imgW="5229295" imgH="657288" progId="Excel.Sheet.8">
                  <p:embed/>
                </p:oleObj>
              </mc:Choice>
              <mc:Fallback>
                <p:oleObj name="Worksheet" r:id="rId7" imgW="5229295" imgH="657288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4800" y="3657600"/>
                        <a:ext cx="8305800" cy="10438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4513273"/>
              </p:ext>
            </p:extLst>
          </p:nvPr>
        </p:nvGraphicFramePr>
        <p:xfrm>
          <a:off x="1219200" y="5105400"/>
          <a:ext cx="7022102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Worksheet" r:id="rId10" imgW="5229295" imgH="666736" progId="Excel.Sheet.8">
                  <p:embed/>
                </p:oleObj>
              </mc:Choice>
              <mc:Fallback>
                <p:oleObj name="Worksheet" r:id="rId10" imgW="5229295" imgH="666736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219200" y="5105400"/>
                        <a:ext cx="7022102" cy="895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529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Aging Population Growth </a:t>
            </a:r>
            <a:br>
              <a:rPr lang="en-US" dirty="0" smtClean="0"/>
            </a:br>
            <a:r>
              <a:rPr lang="en-US" dirty="0" smtClean="0"/>
              <a:t>in Percent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502" y="1600200"/>
            <a:ext cx="6504996" cy="4525963"/>
          </a:xfrm>
        </p:spPr>
      </p:pic>
      <p:sp>
        <p:nvSpPr>
          <p:cNvPr id="7" name="TextBox 6"/>
          <p:cNvSpPr txBox="1"/>
          <p:nvPr/>
        </p:nvSpPr>
        <p:spPr>
          <a:xfrm>
            <a:off x="0" y="6211669"/>
            <a:ext cx="944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http</a:t>
            </a:r>
            <a:r>
              <a:rPr lang="en-US" dirty="0"/>
              <a:t>://www.nia.nih.gov/about/living-long-well-21st-century-strategic-directions-research-aging/research-goal-d-improve-our</a:t>
            </a:r>
          </a:p>
        </p:txBody>
      </p:sp>
    </p:spTree>
    <p:extLst>
      <p:ext uri="{BB962C8B-B14F-4D97-AF65-F5344CB8AC3E}">
        <p14:creationId xmlns:p14="http://schemas.microsoft.com/office/powerpoint/2010/main" val="206501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2" descr="Map showing percentage of population age 65 and over by county and state from 2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25" y="1023938"/>
            <a:ext cx="6534150" cy="570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en-US" sz="3200" b="1" dirty="0" smtClean="0">
                <a:solidFill>
                  <a:srgbClr val="0070C0"/>
                </a:solidFill>
                <a:cs typeface="Times New Roman" pitchFamily="18" charset="0"/>
              </a:rPr>
              <a:t>Number of Older Americans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90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6477000" cy="8651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 sz="4000" smtClean="0">
                <a:ea typeface="굴림" charset="-127"/>
              </a:rPr>
              <a:t>Percentage of Population Age 65+ by State</a:t>
            </a:r>
          </a:p>
        </p:txBody>
      </p:sp>
      <p:pic>
        <p:nvPicPr>
          <p:cNvPr id="19459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524000"/>
            <a:ext cx="8001000" cy="5105400"/>
          </a:xfrm>
          <a:noFill/>
        </p:spPr>
      </p:pic>
    </p:spTree>
    <p:extLst>
      <p:ext uri="{BB962C8B-B14F-4D97-AF65-F5344CB8AC3E}">
        <p14:creationId xmlns:p14="http://schemas.microsoft.com/office/powerpoint/2010/main" val="248274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Rate of Growth </a:t>
            </a:r>
            <a:br>
              <a:rPr lang="en-US" dirty="0" smtClean="0"/>
            </a:br>
            <a:r>
              <a:rPr lang="en-US" dirty="0" smtClean="0"/>
              <a:t>in Aging Populations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447800"/>
            <a:ext cx="6934200" cy="5177224"/>
          </a:xfrm>
        </p:spPr>
      </p:pic>
    </p:spTree>
    <p:extLst>
      <p:ext uri="{BB962C8B-B14F-4D97-AF65-F5344CB8AC3E}">
        <p14:creationId xmlns:p14="http://schemas.microsoft.com/office/powerpoint/2010/main" val="14056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Rate of Growth </a:t>
            </a:r>
            <a:br>
              <a:rPr lang="en-US" dirty="0" smtClean="0"/>
            </a:br>
            <a:r>
              <a:rPr lang="en-US" dirty="0" smtClean="0"/>
              <a:t>in Aging Populations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211669"/>
            <a:ext cx="944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Source: http</a:t>
            </a:r>
            <a:r>
              <a:rPr lang="en-US" dirty="0">
                <a:solidFill>
                  <a:srgbClr val="0070C0"/>
                </a:solidFill>
              </a:rPr>
              <a:t>://www.nia.nih.gov/about/living-long-well-21st-century-strategic-directions-research-aging/research-goal-d-improve-our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770" y="1600200"/>
            <a:ext cx="1834459" cy="4525963"/>
          </a:xfrm>
        </p:spPr>
      </p:pic>
      <p:sp>
        <p:nvSpPr>
          <p:cNvPr id="5" name="TextBox 4"/>
          <p:cNvSpPr txBox="1"/>
          <p:nvPr/>
        </p:nvSpPr>
        <p:spPr>
          <a:xfrm>
            <a:off x="720436" y="2401163"/>
            <a:ext cx="2209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THE SPEED OF POPULATION AGING</a:t>
            </a:r>
            <a:r>
              <a:rPr lang="en-US" dirty="0">
                <a:solidFill>
                  <a:srgbClr val="0070C0"/>
                </a:solidFill>
              </a:rPr>
              <a:t/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Number of years for population age 65+ to increase from 7% to 14%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0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제목 1"/>
          <p:cNvSpPr>
            <a:spLocks noGrp="1"/>
          </p:cNvSpPr>
          <p:nvPr>
            <p:ph type="title"/>
          </p:nvPr>
        </p:nvSpPr>
        <p:spPr>
          <a:xfrm>
            <a:off x="-76200" y="228600"/>
            <a:ext cx="81534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ko-KR" sz="3600" dirty="0" smtClean="0"/>
              <a:t>Table 5: Average Annual Rate of Population Growth, 1996-2020(%)</a:t>
            </a:r>
            <a:endParaRPr lang="ko-KR" altLang="en-US" sz="3600" dirty="0" smtClean="0"/>
          </a:p>
        </p:txBody>
      </p:sp>
      <p:graphicFrame>
        <p:nvGraphicFramePr>
          <p:cNvPr id="41756" name="Group 796"/>
          <p:cNvGraphicFramePr>
            <a:graphicFrameLocks noGrp="1"/>
          </p:cNvGraphicFramePr>
          <p:nvPr/>
        </p:nvGraphicFramePr>
        <p:xfrm>
          <a:off x="533400" y="1524000"/>
          <a:ext cx="7924800" cy="4767280"/>
        </p:xfrm>
        <a:graphic>
          <a:graphicData uri="http://schemas.openxmlformats.org/drawingml/2006/table">
            <a:tbl>
              <a:tblPr/>
              <a:tblGrid>
                <a:gridCol w="2590800"/>
                <a:gridCol w="1447800"/>
                <a:gridCol w="1295400"/>
                <a:gridCol w="1287463"/>
                <a:gridCol w="1303337"/>
              </a:tblGrid>
              <a:tr h="9143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w Cen MT" pitchFamily="34" charset="0"/>
                        <a:ea typeface="HY얕은샘물M" pitchFamily="18" charset="-127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A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w Cen MT" pitchFamily="34" charset="0"/>
                          <a:ea typeface="HY얕은샘물M" pitchFamily="18" charset="-127"/>
                        </a:rPr>
                        <a:t>Total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A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w Cen MT" pitchFamily="34" charset="0"/>
                          <a:ea typeface="HY얕은샘물M" pitchFamily="18" charset="-127"/>
                        </a:rPr>
                        <a:t>School Age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w Cen MT" pitchFamily="34" charset="0"/>
                          <a:ea typeface="HY얕은샘물M" pitchFamily="18" charset="-127"/>
                        </a:rPr>
                        <a:t>(5-14)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A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w Cen MT" pitchFamily="34" charset="0"/>
                          <a:ea typeface="HY얕은샘물M" pitchFamily="18" charset="-127"/>
                        </a:rPr>
                        <a:t>Working Age 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w Cen MT" pitchFamily="34" charset="0"/>
                          <a:ea typeface="HY얕은샘물M" pitchFamily="18" charset="-127"/>
                        </a:rPr>
                        <a:t>(15-64)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A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w Cen MT" pitchFamily="34" charset="0"/>
                          <a:ea typeface="HY얕은샘물M" pitchFamily="18" charset="-127"/>
                        </a:rPr>
                        <a:t>Elderly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w Cen MT" pitchFamily="34" charset="0"/>
                          <a:ea typeface="HY얕은샘물M" pitchFamily="18" charset="-127"/>
                        </a:rPr>
                        <a:t>(65+)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A79D"/>
                    </a:solidFill>
                  </a:tcPr>
                </a:tc>
              </a:tr>
              <a:tr h="4301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HY얕은샘물M" pitchFamily="18" charset="-127"/>
                        </a:rPr>
                        <a:t>World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1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HY얕은샘물M" pitchFamily="18" charset="-127"/>
                        </a:rPr>
                        <a:t>1.1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1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HY얕은샘물M" pitchFamily="18" charset="-127"/>
                        </a:rPr>
                        <a:t>0.3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1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HY얕은샘물M" pitchFamily="18" charset="-127"/>
                        </a:rPr>
                        <a:t>1.4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1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HY얕은샘물M" pitchFamily="18" charset="-127"/>
                        </a:rPr>
                        <a:t>2.6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1DF"/>
                    </a:solidFill>
                  </a:tcPr>
                </a:tc>
              </a:tr>
              <a:tr h="4285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HY얕은샘물M" pitchFamily="18" charset="-127"/>
                        </a:rPr>
                        <a:t>Sub-Saharan Africa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HY얕은샘물M" pitchFamily="18" charset="-127"/>
                        </a:rPr>
                        <a:t>2.3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HY얕은샘물M" pitchFamily="18" charset="-127"/>
                        </a:rPr>
                        <a:t>1.9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HY얕은샘물M" pitchFamily="18" charset="-127"/>
                        </a:rPr>
                        <a:t>2.6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HY얕은샘물M" pitchFamily="18" charset="-127"/>
                        </a:rPr>
                        <a:t>2.8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0"/>
                    </a:solidFill>
                  </a:tcPr>
                </a:tc>
              </a:tr>
              <a:tr h="4285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HY얕은샘물M" pitchFamily="18" charset="-127"/>
                        </a:rPr>
                        <a:t>Near East &amp; North Africa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1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HY얕은샘물M" pitchFamily="18" charset="-127"/>
                        </a:rPr>
                        <a:t>2.1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1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HY얕은샘물M" pitchFamily="18" charset="-127"/>
                        </a:rPr>
                        <a:t>1.2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1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HY얕은샘물M" pitchFamily="18" charset="-127"/>
                        </a:rPr>
                        <a:t>2.5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1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HY얕은샘물M" pitchFamily="18" charset="-127"/>
                        </a:rPr>
                        <a:t>3.7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1DF"/>
                    </a:solidFill>
                  </a:tcPr>
                </a:tc>
              </a:tr>
              <a:tr h="4285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HY얕은샘물M" pitchFamily="18" charset="-127"/>
                        </a:rPr>
                        <a:t>China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HY얕은샘물M" pitchFamily="18" charset="-127"/>
                        </a:rPr>
                        <a:t>0.6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HY얕은샘물M" pitchFamily="18" charset="-127"/>
                        </a:rPr>
                        <a:t>-0.9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HY얕은샘물M" pitchFamily="18" charset="-127"/>
                        </a:rPr>
                        <a:t>0.8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HY얕은샘물M" pitchFamily="18" charset="-127"/>
                        </a:rPr>
                        <a:t>3.4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0"/>
                    </a:solidFill>
                  </a:tcPr>
                </a:tc>
              </a:tr>
              <a:tr h="4285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HY얕은샘물M" pitchFamily="18" charset="-127"/>
                        </a:rPr>
                        <a:t>Other Asia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1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HY얕은샘물M" pitchFamily="18" charset="-127"/>
                        </a:rPr>
                        <a:t>1.4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1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HY얕은샘물M" pitchFamily="18" charset="-127"/>
                        </a:rPr>
                        <a:t>0.2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1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HY얕은샘물M" pitchFamily="18" charset="-127"/>
                        </a:rPr>
                        <a:t>1.8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1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HY얕은샘물M" pitchFamily="18" charset="-127"/>
                        </a:rPr>
                        <a:t>3.4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1DF"/>
                    </a:solidFill>
                  </a:tcPr>
                </a:tc>
              </a:tr>
              <a:tr h="640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HY얕은샘물M" pitchFamily="18" charset="-127"/>
                        </a:rPr>
                        <a:t>Latin America &amp;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HY얕은샘물M" pitchFamily="18" charset="-127"/>
                        </a:rPr>
                        <a:t>the Caribbean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HY얕은샘물M" pitchFamily="18" charset="-127"/>
                        </a:rPr>
                        <a:t>1.1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HY얕은샘물M" pitchFamily="18" charset="-127"/>
                        </a:rPr>
                        <a:t>-0.1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HY얕은샘물M" pitchFamily="18" charset="-127"/>
                        </a:rPr>
                        <a:t>1.5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HY얕은샘물M" pitchFamily="18" charset="-127"/>
                        </a:rPr>
                        <a:t>3.3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0"/>
                    </a:solidFill>
                  </a:tcPr>
                </a:tc>
              </a:tr>
              <a:tr h="640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HY얕은샘물M" pitchFamily="18" charset="-127"/>
                        </a:rPr>
                        <a:t>East &amp; Central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HY얕은샘물M" pitchFamily="18" charset="-127"/>
                        </a:rPr>
                        <a:t>European States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1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HY얕은샘물M" pitchFamily="18" charset="-127"/>
                        </a:rPr>
                        <a:t>0.3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1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HY얕은샘물M" pitchFamily="18" charset="-127"/>
                        </a:rPr>
                        <a:t>-0.5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1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HY얕은샘물M" pitchFamily="18" charset="-127"/>
                        </a:rPr>
                        <a:t>0.3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1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HY얕은샘물M" pitchFamily="18" charset="-127"/>
                        </a:rPr>
                        <a:t>1.0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1DF"/>
                    </a:solidFill>
                  </a:tcPr>
                </a:tc>
              </a:tr>
              <a:tr h="4285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HY얕은샘물M" pitchFamily="18" charset="-127"/>
                        </a:rPr>
                        <a:t>Rest of the World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HY얕은샘물M" pitchFamily="18" charset="-127"/>
                        </a:rPr>
                        <a:t>0.4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HY얕은샘물M" pitchFamily="18" charset="-127"/>
                        </a:rPr>
                        <a:t>-0.2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HY얕은샘물M" pitchFamily="18" charset="-127"/>
                        </a:rPr>
                        <a:t>0.2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HY얕은샘물M" pitchFamily="18" charset="-127"/>
                        </a:rPr>
                        <a:t>1.7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0"/>
                    </a:solidFill>
                  </a:tcPr>
                </a:tc>
              </a:tr>
            </a:tbl>
          </a:graphicData>
        </a:graphic>
      </p:graphicFrame>
      <p:sp>
        <p:nvSpPr>
          <p:cNvPr id="45122" name="Rectangle 797"/>
          <p:cNvSpPr>
            <a:spLocks noChangeArrowheads="1"/>
          </p:cNvSpPr>
          <p:nvPr/>
        </p:nvSpPr>
        <p:spPr bwMode="auto">
          <a:xfrm>
            <a:off x="685800" y="6329363"/>
            <a:ext cx="77422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latinLnBrk="1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latinLnBrk="1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latinLnBrk="1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latinLnBrk="1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latinLnBrk="1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latinLnBrk="1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latinLnBrk="1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latinLnBrk="1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latinLnBrk="1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latinLnBrk="0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600" b="0">
                <a:ea typeface="굴림" pitchFamily="34" charset="-127"/>
              </a:rPr>
              <a:t>Source: International database, US Bureau of Census; WHO Kobe Centre, Ageing and Health</a:t>
            </a:r>
            <a:endParaRPr lang="ko-KR" altLang="en-US" sz="1600" b="0"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1700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foofieharlan7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26" y="533400"/>
            <a:ext cx="4244975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4953000" y="2743200"/>
            <a:ext cx="389702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b="1" dirty="0" err="1">
                <a:solidFill>
                  <a:srgbClr val="0070C0"/>
                </a:solidFill>
              </a:rPr>
              <a:t>Foofie</a:t>
            </a:r>
            <a:r>
              <a:rPr kumimoji="0" lang="en-US" altLang="en-US" b="1" dirty="0">
                <a:solidFill>
                  <a:srgbClr val="0070C0"/>
                </a:solidFill>
              </a:rPr>
              <a:t> Harlan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b="1" dirty="0">
                <a:solidFill>
                  <a:srgbClr val="0070C0"/>
                </a:solidFill>
              </a:rPr>
              <a:t>Age 75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b="1" dirty="0">
                <a:solidFill>
                  <a:srgbClr val="0070C0"/>
                </a:solidFill>
              </a:rPr>
              <a:t>Cheerleaders’ Club</a:t>
            </a:r>
          </a:p>
        </p:txBody>
      </p:sp>
    </p:spTree>
    <p:extLst>
      <p:ext uri="{BB962C8B-B14F-4D97-AF65-F5344CB8AC3E}">
        <p14:creationId xmlns:p14="http://schemas.microsoft.com/office/powerpoint/2010/main" val="24509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2"/>
          <p:cNvSpPr>
            <a:spLocks noGrp="1"/>
          </p:cNvSpPr>
          <p:nvPr>
            <p:ph type="ctrTitle"/>
          </p:nvPr>
        </p:nvSpPr>
        <p:spPr>
          <a:xfrm>
            <a:off x="609600" y="152400"/>
            <a:ext cx="6477000" cy="609600"/>
          </a:xfrm>
        </p:spPr>
        <p:txBody>
          <a:bodyPr>
            <a:noAutofit/>
          </a:bodyPr>
          <a:lstStyle/>
          <a:p>
            <a:pPr algn="l"/>
            <a:r>
              <a:rPr lang="en-US" altLang="en-US" sz="3200" b="1" dirty="0" smtClean="0">
                <a:solidFill>
                  <a:srgbClr val="0070C0"/>
                </a:solidFill>
                <a:cs typeface="Times New Roman" pitchFamily="18" charset="0"/>
              </a:rPr>
              <a:t>Respondent-Assessed Health Status</a:t>
            </a:r>
          </a:p>
        </p:txBody>
      </p:sp>
      <p:pic>
        <p:nvPicPr>
          <p:cNvPr id="43012" name="Picture 2" descr="Percentage of people age 65 and over with respondent-assessed good to excellent health status  by age and race and Hispanic origin 2008 to 2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1023938"/>
            <a:ext cx="7689850" cy="571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383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2"/>
          <p:cNvSpPr>
            <a:spLocks noGrp="1"/>
          </p:cNvSpPr>
          <p:nvPr>
            <p:ph type="ctrTitle"/>
          </p:nvPr>
        </p:nvSpPr>
        <p:spPr>
          <a:xfrm>
            <a:off x="990600" y="228600"/>
            <a:ext cx="5334000" cy="609600"/>
          </a:xfrm>
        </p:spPr>
        <p:txBody>
          <a:bodyPr>
            <a:noAutofit/>
          </a:bodyPr>
          <a:lstStyle/>
          <a:p>
            <a:pPr algn="l"/>
            <a:r>
              <a:rPr lang="en-US" altLang="en-US" sz="3600" b="1" dirty="0" smtClean="0">
                <a:solidFill>
                  <a:srgbClr val="0070C0"/>
                </a:solidFill>
                <a:cs typeface="Times New Roman" pitchFamily="18" charset="0"/>
              </a:rPr>
              <a:t>Chronic Health Conditions</a:t>
            </a:r>
          </a:p>
        </p:txBody>
      </p:sp>
      <p:pic>
        <p:nvPicPr>
          <p:cNvPr id="40964" name="Picture 2" descr="Percentage of people 65 and over who reported having selected chronic health conditions by sex from 2009 to 2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143000"/>
            <a:ext cx="7592568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455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My Generation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www.youtube.com/watch?v=zqfFrCUrEbY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00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2"/>
          <p:cNvSpPr>
            <a:spLocks noGrp="1"/>
          </p:cNvSpPr>
          <p:nvPr>
            <p:ph type="ctrTitle"/>
          </p:nvPr>
        </p:nvSpPr>
        <p:spPr>
          <a:xfrm>
            <a:off x="1219200" y="228600"/>
            <a:ext cx="4953000" cy="609600"/>
          </a:xfrm>
        </p:spPr>
        <p:txBody>
          <a:bodyPr>
            <a:noAutofit/>
          </a:bodyPr>
          <a:lstStyle/>
          <a:p>
            <a:pPr algn="l"/>
            <a:r>
              <a:rPr lang="en-US" altLang="en-US" sz="4000" b="1" dirty="0" smtClean="0">
                <a:solidFill>
                  <a:srgbClr val="0070C0"/>
                </a:solidFill>
                <a:cs typeface="Times New Roman" pitchFamily="18" charset="0"/>
              </a:rPr>
              <a:t>Functional Limitations</a:t>
            </a:r>
          </a:p>
        </p:txBody>
      </p:sp>
      <p:pic>
        <p:nvPicPr>
          <p:cNvPr id="46084" name="Picture 2" descr="Percentage of Medicare enrollees age 65 and over who have limitations in activities of daily living or instrumental activities of daily living who are in a long term care facility 1992 to 2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88" y="1023938"/>
            <a:ext cx="6981825" cy="571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890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Dependency Ratios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752600"/>
            <a:ext cx="5029200" cy="487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74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dirty="0" smtClean="0"/>
              <a:t>Inter-Generation</a:t>
            </a:r>
          </a:p>
        </p:txBody>
      </p:sp>
      <p:pic>
        <p:nvPicPr>
          <p:cNvPr id="19459" name="Picture 4" descr="Hanuka 1206 (12)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524000"/>
            <a:ext cx="7467600" cy="4978400"/>
          </a:xfrm>
          <a:noFill/>
        </p:spPr>
      </p:pic>
    </p:spTree>
    <p:extLst>
      <p:ext uri="{BB962C8B-B14F-4D97-AF65-F5344CB8AC3E}">
        <p14:creationId xmlns:p14="http://schemas.microsoft.com/office/powerpoint/2010/main" val="310549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In Conclusion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History is now</a:t>
            </a:r>
          </a:p>
          <a:p>
            <a:r>
              <a:rPr lang="en-US" dirty="0" smtClean="0"/>
              <a:t>Explore the frontiers</a:t>
            </a:r>
          </a:p>
          <a:p>
            <a:r>
              <a:rPr lang="en-US" dirty="0" smtClean="0"/>
              <a:t>Know the statistics for fun</a:t>
            </a:r>
          </a:p>
          <a:p>
            <a:r>
              <a:rPr lang="en-US" dirty="0" smtClean="0"/>
              <a:t>Experience intergenerational interaction for the betterment of society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9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458200" cy="1447800"/>
          </a:xfrm>
        </p:spPr>
        <p:txBody>
          <a:bodyPr>
            <a:normAutofit fontScale="90000"/>
          </a:bodyPr>
          <a:lstStyle/>
          <a:p>
            <a:r>
              <a:rPr lang="en-US" altLang="en-US" b="1" smtClean="0">
                <a:latin typeface="Arial" charset="0"/>
              </a:rPr>
              <a:t/>
            </a:r>
            <a:br>
              <a:rPr lang="en-US" altLang="en-US" b="1" smtClean="0">
                <a:latin typeface="Arial" charset="0"/>
              </a:rPr>
            </a:br>
            <a:r>
              <a:rPr lang="en-US" altLang="en-US" b="1" smtClean="0">
                <a:latin typeface="Arial" charset="0"/>
              </a:rPr>
              <a:t/>
            </a:r>
            <a:br>
              <a:rPr lang="en-US" altLang="en-US" b="1" smtClean="0">
                <a:latin typeface="Arial" charset="0"/>
              </a:rPr>
            </a:br>
            <a:r>
              <a:rPr lang="en-US" altLang="en-US" b="1" smtClean="0">
                <a:latin typeface="Arial" charset="0"/>
              </a:rPr>
              <a:t/>
            </a:r>
            <a:br>
              <a:rPr lang="en-US" altLang="en-US" b="1" smtClean="0">
                <a:latin typeface="Arial" charset="0"/>
              </a:rPr>
            </a:br>
            <a:endParaRPr lang="en-US" altLang="en-US" b="1" smtClean="0">
              <a:latin typeface="Arial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09600"/>
            <a:ext cx="7772400" cy="6705600"/>
          </a:xfrm>
        </p:spPr>
        <p:txBody>
          <a:bodyPr>
            <a:normAutofit lnSpcReduction="10000"/>
          </a:bodyPr>
          <a:lstStyle/>
          <a:p>
            <a:endParaRPr lang="en-US" altLang="en-US" b="1" dirty="0" smtClean="0"/>
          </a:p>
          <a:p>
            <a:r>
              <a:rPr lang="en-US" altLang="en-US" sz="4400" dirty="0" smtClean="0"/>
              <a:t>Age, like </a:t>
            </a:r>
            <a:r>
              <a:rPr lang="en-US" altLang="en-US" sz="4400" dirty="0"/>
              <a:t>d</a:t>
            </a:r>
            <a:r>
              <a:rPr lang="en-US" altLang="en-US" sz="4400" dirty="0" smtClean="0"/>
              <a:t>eath (&amp; taxes), is in our guts. It is one thing we can be 100% sure of. </a:t>
            </a:r>
          </a:p>
          <a:p>
            <a:r>
              <a:rPr lang="en-US" altLang="en-US" sz="4400" dirty="0" smtClean="0"/>
              <a:t>“Old age is still new.” </a:t>
            </a:r>
          </a:p>
          <a:p>
            <a:pPr lvl="1"/>
            <a:r>
              <a:rPr lang="en-US" altLang="en-US" dirty="0" smtClean="0"/>
              <a:t>– Naomi </a:t>
            </a:r>
            <a:r>
              <a:rPr lang="en-US" altLang="en-US" dirty="0" err="1" smtClean="0"/>
              <a:t>Feil</a:t>
            </a:r>
            <a:endParaRPr lang="en-US" altLang="en-US" dirty="0" smtClean="0"/>
          </a:p>
          <a:p>
            <a:r>
              <a:rPr lang="en-US" altLang="en-US" dirty="0">
                <a:latin typeface="Arial" charset="0"/>
              </a:rPr>
              <a:t>Youth is a Gift of Nature </a:t>
            </a:r>
            <a:br>
              <a:rPr lang="en-US" altLang="en-US" dirty="0">
                <a:latin typeface="Arial" charset="0"/>
              </a:rPr>
            </a:br>
            <a:r>
              <a:rPr lang="en-US" altLang="en-US" dirty="0">
                <a:latin typeface="Arial" charset="0"/>
              </a:rPr>
              <a:t>Age is a Work of </a:t>
            </a:r>
            <a:r>
              <a:rPr lang="en-US" altLang="en-US" dirty="0" smtClean="0">
                <a:latin typeface="Arial" charset="0"/>
              </a:rPr>
              <a:t>Art </a:t>
            </a:r>
          </a:p>
          <a:p>
            <a:pPr lvl="1"/>
            <a:r>
              <a:rPr lang="en-US" altLang="en-US" dirty="0" smtClean="0"/>
              <a:t>Chinese Proverb</a:t>
            </a:r>
            <a:br>
              <a:rPr lang="en-US" altLang="en-US" dirty="0" smtClean="0"/>
            </a:b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263594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7070" y="3048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Longevity Revolution Video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www.youtube.com/watch?v=dWUw3ZLrJ08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82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The Age Wave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95400"/>
            <a:ext cx="7239000" cy="54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19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The Longevity Revolution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371600"/>
            <a:ext cx="7162800" cy="28060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209069"/>
            <a:ext cx="4378926" cy="246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36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What have you heard?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65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Variations on Extending Life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1905000"/>
            <a:ext cx="79248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en-US" sz="3200" b="1" dirty="0">
                <a:solidFill>
                  <a:srgbClr val="0070C0"/>
                </a:solidFill>
              </a:rPr>
              <a:t>Life Span</a:t>
            </a:r>
            <a:r>
              <a:rPr lang="en-US" altLang="en-US" sz="3200" dirty="0">
                <a:solidFill>
                  <a:srgbClr val="0070C0"/>
                </a:solidFill>
              </a:rPr>
              <a:t>: defined as the </a:t>
            </a:r>
            <a:r>
              <a:rPr lang="en-US" altLang="en-US" sz="3200" u="sng" dirty="0">
                <a:solidFill>
                  <a:srgbClr val="0070C0"/>
                </a:solidFill>
              </a:rPr>
              <a:t>longest number of years any member of a species</a:t>
            </a:r>
            <a:r>
              <a:rPr lang="en-US" altLang="en-US" sz="3200" dirty="0">
                <a:solidFill>
                  <a:srgbClr val="0070C0"/>
                </a:solidFill>
              </a:rPr>
              <a:t> has been known to survive.</a:t>
            </a:r>
          </a:p>
          <a:p>
            <a:pPr lvl="1"/>
            <a:endParaRPr lang="en-US" altLang="en-US" sz="3200" dirty="0">
              <a:solidFill>
                <a:srgbClr val="0070C0"/>
              </a:solidFill>
            </a:endParaRPr>
          </a:p>
          <a:p>
            <a:pPr lvl="1"/>
            <a:r>
              <a:rPr lang="en-US" altLang="en-US" sz="3200" b="1" dirty="0">
                <a:solidFill>
                  <a:srgbClr val="0070C0"/>
                </a:solidFill>
              </a:rPr>
              <a:t>Life Expectancy</a:t>
            </a:r>
            <a:r>
              <a:rPr lang="en-US" altLang="en-US" sz="3200" dirty="0">
                <a:solidFill>
                  <a:srgbClr val="0070C0"/>
                </a:solidFill>
              </a:rPr>
              <a:t>: the </a:t>
            </a:r>
            <a:r>
              <a:rPr lang="en-US" altLang="en-US" sz="3200" u="sng" dirty="0">
                <a:solidFill>
                  <a:srgbClr val="0070C0"/>
                </a:solidFill>
              </a:rPr>
              <a:t>average number of years</a:t>
            </a:r>
            <a:r>
              <a:rPr lang="en-US" altLang="en-US" sz="3200" dirty="0">
                <a:solidFill>
                  <a:srgbClr val="0070C0"/>
                </a:solidFill>
              </a:rPr>
              <a:t> people in a </a:t>
            </a:r>
            <a:r>
              <a:rPr lang="en-US" altLang="en-US" sz="3200" u="sng" dirty="0">
                <a:solidFill>
                  <a:srgbClr val="0070C0"/>
                </a:solidFill>
              </a:rPr>
              <a:t>given population</a:t>
            </a:r>
            <a:r>
              <a:rPr lang="en-US" altLang="en-US" sz="3200" dirty="0">
                <a:solidFill>
                  <a:srgbClr val="0070C0"/>
                </a:solidFill>
              </a:rPr>
              <a:t> can expect to live, or more precisely, the mean age at death.</a:t>
            </a:r>
          </a:p>
        </p:txBody>
      </p:sp>
    </p:spTree>
    <p:extLst>
      <p:ext uri="{BB962C8B-B14F-4D97-AF65-F5344CB8AC3E}">
        <p14:creationId xmlns:p14="http://schemas.microsoft.com/office/powerpoint/2010/main" val="244914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777</Words>
  <Application>Microsoft Office PowerPoint</Application>
  <PresentationFormat>On-screen Show (4:3)</PresentationFormat>
  <Paragraphs>168</Paragraphs>
  <Slides>33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Office Theme</vt:lpstr>
      <vt:lpstr>Worksheet</vt:lpstr>
      <vt:lpstr>“The Demographics of Aging:  When Statistics Don’t Lie” </vt:lpstr>
      <vt:lpstr>ACKNOWLEDGEMENTS</vt:lpstr>
      <vt:lpstr>My Generation</vt:lpstr>
      <vt:lpstr>   </vt:lpstr>
      <vt:lpstr>Longevity Revolution Video </vt:lpstr>
      <vt:lpstr>The Age Wave</vt:lpstr>
      <vt:lpstr>The Longevity Revolution</vt:lpstr>
      <vt:lpstr>What have you heard?</vt:lpstr>
      <vt:lpstr>Variations on Extending Life</vt:lpstr>
      <vt:lpstr>Madame Jeanne Calmont</vt:lpstr>
      <vt:lpstr>“Elevator” Facts</vt:lpstr>
      <vt:lpstr>BOOM!!!……..Boom!!!</vt:lpstr>
      <vt:lpstr>AGING 101</vt:lpstr>
      <vt:lpstr>Definitions of Age</vt:lpstr>
      <vt:lpstr>“Statistics Don’t Lie”</vt:lpstr>
      <vt:lpstr>Total Population Growth  in Numbers</vt:lpstr>
      <vt:lpstr>“Statistics Don’t Lie”</vt:lpstr>
      <vt:lpstr>The USA: Two Population Pyramids </vt:lpstr>
      <vt:lpstr>Number of Older Americans</vt:lpstr>
      <vt:lpstr>PowerPoint Presentation</vt:lpstr>
      <vt:lpstr>Aging Population Growth  in Percent</vt:lpstr>
      <vt:lpstr>Number of Older Americans</vt:lpstr>
      <vt:lpstr>Percentage of Population Age 65+ by State</vt:lpstr>
      <vt:lpstr>Rate of Growth  in Aging Populations</vt:lpstr>
      <vt:lpstr>Rate of Growth  in Aging Populations</vt:lpstr>
      <vt:lpstr>Table 5: Average Annual Rate of Population Growth, 1996-2020(%)</vt:lpstr>
      <vt:lpstr>PowerPoint Presentation</vt:lpstr>
      <vt:lpstr>Respondent-Assessed Health Status</vt:lpstr>
      <vt:lpstr>Chronic Health Conditions</vt:lpstr>
      <vt:lpstr>Functional Limitations</vt:lpstr>
      <vt:lpstr>Dependency Ratios</vt:lpstr>
      <vt:lpstr>Inter-Generation</vt:lpstr>
      <vt:lpstr>In Conclusion</vt:lpstr>
    </vt:vector>
  </TitlesOfParts>
  <Company>Windows 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LLS2013</dc:creator>
  <cp:lastModifiedBy>Visitor Services</cp:lastModifiedBy>
  <cp:revision>61</cp:revision>
  <dcterms:created xsi:type="dcterms:W3CDTF">2013-10-11T05:33:13Z</dcterms:created>
  <dcterms:modified xsi:type="dcterms:W3CDTF">2013-10-19T23:35:10Z</dcterms:modified>
</cp:coreProperties>
</file>